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1269" r:id="rId3"/>
    <p:sldId id="1258" r:id="rId4"/>
    <p:sldId id="1252" r:id="rId5"/>
    <p:sldId id="1256" r:id="rId6"/>
    <p:sldId id="1253" r:id="rId7"/>
    <p:sldId id="256" r:id="rId8"/>
    <p:sldId id="1254" r:id="rId9"/>
    <p:sldId id="1251" r:id="rId10"/>
    <p:sldId id="1257" r:id="rId11"/>
    <p:sldId id="1259" r:id="rId12"/>
    <p:sldId id="1261" r:id="rId13"/>
    <p:sldId id="1266" r:id="rId14"/>
    <p:sldId id="1267" r:id="rId15"/>
    <p:sldId id="1263" r:id="rId16"/>
    <p:sldId id="1265" r:id="rId17"/>
    <p:sldId id="1270" r:id="rId18"/>
    <p:sldId id="1255" r:id="rId19"/>
    <p:sldId id="1262" r:id="rId20"/>
    <p:sldId id="1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146BC7-7AF1-EA45-9266-BE9D90F39099}">
          <p14:sldIdLst>
            <p14:sldId id="257"/>
          </p14:sldIdLst>
        </p14:section>
        <p14:section name="1차 모임----" id="{109B8EEE-EFDC-BB42-A91B-2875154EB698}">
          <p14:sldIdLst>
            <p14:sldId id="1269"/>
            <p14:sldId id="1258"/>
            <p14:sldId id="1252"/>
            <p14:sldId id="1256"/>
            <p14:sldId id="1253"/>
            <p14:sldId id="256"/>
            <p14:sldId id="1254"/>
            <p14:sldId id="1251"/>
            <p14:sldId id="1257"/>
            <p14:sldId id="1259"/>
            <p14:sldId id="1261"/>
            <p14:sldId id="1266"/>
            <p14:sldId id="1267"/>
            <p14:sldId id="1263"/>
            <p14:sldId id="1265"/>
          </p14:sldIdLst>
        </p14:section>
        <p14:section name="2차 모임 -----" id="{80EDD27E-CC29-BE40-B849-2B01C94891BB}">
          <p14:sldIdLst>
            <p14:sldId id="1270"/>
          </p14:sldIdLst>
        </p14:section>
        <p14:section name="etc ----" id="{834C1A7B-AC67-F84D-8E0F-17CAD960E597}">
          <p14:sldIdLst>
            <p14:sldId id="1255"/>
            <p14:sldId id="1262"/>
            <p14:sldId id="1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/>
    <p:restoredTop sz="85122"/>
  </p:normalViewPr>
  <p:slideViewPr>
    <p:cSldViewPr snapToGrid="0" snapToObjects="1">
      <p:cViewPr varScale="1">
        <p:scale>
          <a:sx n="76" d="100"/>
          <a:sy n="76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26B58-03E9-7247-A69D-728669BBBAEA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F8F92-A421-CC4B-9B84-BD8837B99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2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108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21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9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19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7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1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05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F8F92-A421-CC4B-9B84-BD8837B99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8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514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6;p10">
            <a:extLst>
              <a:ext uri="{FF2B5EF4-FFF2-40B4-BE49-F238E27FC236}">
                <a16:creationId xmlns:a16="http://schemas.microsoft.com/office/drawing/2014/main" id="{23B13F92-EFE5-BE44-A108-E61B093D3D6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567" r="713"/>
          <a:stretch/>
        </p:blipFill>
        <p:spPr>
          <a:xfrm>
            <a:off x="0" y="0"/>
            <a:ext cx="12192000" cy="1030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67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B2F6C-4C5F-0741-AEFB-A53E2F7B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0837D-A419-8A45-85AB-D97A052CA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A0CD-4FDC-3A48-9BFD-D962035E1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9FE69-7574-3540-9ECD-33ADA0977501}" type="datetimeFigureOut">
              <a:rPr lang="en-US" smtClean="0"/>
              <a:t>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3958E-B019-CD43-ABA4-E62918B57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01BA7-2B56-E447-B85A-FA56210E4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529ED-B4E5-914A-818E-E49EDBA45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3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oracle.com/blockchai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apps.net/" TargetMode="External"/><Relationship Id="rId2" Type="http://schemas.openxmlformats.org/officeDocument/2006/relationships/hyperlink" Target="https://aws.amazon.com/blogs/apn/building-managing-and-deploying-blockchain-applications-with-blockap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ibabacloud.com/ko/products/baa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alibabacloud.com/blog/alibaba-cloud-container-service-for-blockchain_59394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raser/huawei-blockchain-whitepaper-toward-a-trusted-digital-world-april-2018" TargetMode="External"/><Relationship Id="rId2" Type="http://schemas.openxmlformats.org/officeDocument/2006/relationships/hyperlink" Target="https://intl.huaweicloud.com/product/bc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sap.com/korea/products/leonardo/blockchai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locko.io/platform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ifkakao/klaytn-serviceoriented-enterprisegrade-public-blockchain-platform" TargetMode="External"/><Relationship Id="rId2" Type="http://schemas.openxmlformats.org/officeDocument/2006/relationships/hyperlink" Target="https://www.klayt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resources/templates/blockchain/" TargetMode="External"/><Relationship Id="rId2" Type="http://schemas.openxmlformats.org/officeDocument/2006/relationships/hyperlink" Target="https://azure.microsoft.com/en-us/blog/introducing-the-azure-blockchain-development-kit/?utm_source=t.co&amp;utm_medium=referr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ididtryit.wordpress.com/2018/07/11/azure-blockchain-template-quick-guid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bm-blockchain.github.io/develop/installing/installing-inde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console.bluemix.net/docs/services/blockchain/index.html#ibm-blockchain-platfor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managed-blockchai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odjoon.tistory.com/269?category=632199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docs.aws.amazon.com/managed-blockchain/latest/managementguide/network-component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aleido.i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niverse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isco_quick_start" TargetMode="External"/><Relationship Id="rId2" Type="http://schemas.openxmlformats.org/officeDocument/2006/relationships/hyperlink" Target="https://developer.cisco.com/blockchai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/>
        </p:nvSpPr>
        <p:spPr>
          <a:xfrm>
            <a:off x="1199467" y="1988836"/>
            <a:ext cx="9409200" cy="2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60933" anchor="t" anchorCtr="0">
            <a:noAutofit/>
          </a:bodyPr>
          <a:lstStyle/>
          <a:p>
            <a:pPr algn="ctr"/>
            <a:r>
              <a:rPr lang="en-US" sz="4800" b="1" dirty="0">
                <a:solidFill>
                  <a:schemeClr val="lt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BaaS Overview</a:t>
            </a:r>
            <a:endParaRPr sz="3733" b="1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sz="3733" b="1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/>
            <a:r>
              <a:rPr lang="en-US" sz="2133" b="1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Hyeyoung</a:t>
            </a:r>
            <a:r>
              <a:rPr lang="en-US" sz="2133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Park</a:t>
            </a:r>
          </a:p>
          <a:p>
            <a:pPr algn="r"/>
            <a:r>
              <a:rPr lang="en-US" sz="2133" b="1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goblinok@gmail.com</a:t>
            </a:r>
            <a:endParaRPr sz="2133" b="1" dirty="0">
              <a:solidFill>
                <a:schemeClr val="lt1"/>
              </a:solidFill>
              <a:latin typeface="Malgun Gothic" panose="020B0503020000020004" pitchFamily="34" charset="-127"/>
              <a:ea typeface="Malgun Gothic" panose="020B05030200000200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6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7. Oracle Blockchain Application Cloud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DB978-2625-2F4E-9698-44C89A2CA4D2}"/>
              </a:ext>
            </a:extLst>
          </p:cNvPr>
          <p:cNvSpPr/>
          <p:nvPr/>
        </p:nvSpPr>
        <p:spPr>
          <a:xfrm>
            <a:off x="625641" y="1144169"/>
            <a:ext cx="3598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https://cloud.oracle.com/blockchain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B3A27-B908-A74F-AF99-0FBE6FB051B5}"/>
              </a:ext>
            </a:extLst>
          </p:cNvPr>
          <p:cNvSpPr/>
          <p:nvPr/>
        </p:nvSpPr>
        <p:spPr>
          <a:xfrm>
            <a:off x="544164" y="1654449"/>
            <a:ext cx="10943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Hyperledger Fabric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32F3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8. </a:t>
            </a:r>
            <a:r>
              <a:rPr lang="en-US" sz="3733" dirty="0" err="1">
                <a:solidFill>
                  <a:srgbClr val="FFFFFF"/>
                </a:solidFill>
              </a:rPr>
              <a:t>Blockapps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DB978-2625-2F4E-9698-44C89A2CA4D2}"/>
              </a:ext>
            </a:extLst>
          </p:cNvPr>
          <p:cNvSpPr/>
          <p:nvPr/>
        </p:nvSpPr>
        <p:spPr>
          <a:xfrm>
            <a:off x="352926" y="1162298"/>
            <a:ext cx="10646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https://aws.amazon.com/blogs/apn/building-managing-and-deploying-blockchain-applications-with-blockapps/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B3A27-B908-A74F-AF99-0FBE6FB051B5}"/>
              </a:ext>
            </a:extLst>
          </p:cNvPr>
          <p:cNvSpPr/>
          <p:nvPr/>
        </p:nvSpPr>
        <p:spPr>
          <a:xfrm>
            <a:off x="544164" y="1654449"/>
            <a:ext cx="1094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 Blockchain Sandbox (IDE)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873D3-60FC-1D46-ADC3-F2D0A19263E2}"/>
              </a:ext>
            </a:extLst>
          </p:cNvPr>
          <p:cNvSpPr/>
          <p:nvPr/>
        </p:nvSpPr>
        <p:spPr>
          <a:xfrm>
            <a:off x="544164" y="3626658"/>
            <a:ext cx="44415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5B86"/>
                </a:solidFill>
                <a:effectLst/>
                <a:latin typeface="AmazonEmber" panose="020B0603020204020204" pitchFamily="34" charset="0"/>
                <a:hlinkClick r:id="rId3"/>
              </a:rPr>
              <a:t>BlockApps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 panose="020B0603020204020204" pitchFamily="34" charset="0"/>
              </a:rPr>
              <a:t> is a leading provider of Ethereum blockchain development solutions. Their private implementation, written in Haskell, provides a highly scalable Ethereum-compliant blockchain with an industry standard RESTful API and an easy-to-use web-based management dashboard.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2CD08-BEC3-1247-A117-6AE25FDDF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44" y="2300780"/>
            <a:ext cx="6977655" cy="39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50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9. Alibaba Cloud BaaS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F49A49-BDCC-AA4E-98B5-9EEDEA1AEBD2}"/>
              </a:ext>
            </a:extLst>
          </p:cNvPr>
          <p:cNvSpPr/>
          <p:nvPr/>
        </p:nvSpPr>
        <p:spPr>
          <a:xfrm>
            <a:off x="623609" y="1194570"/>
            <a:ext cx="88619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https://www.alibabacloud.com/ko/products/baas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https://www.alibabacloud.com/blog/alibaba-cloud-container-service-for-blockchain_593941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F55B3-F068-294F-B1C6-A5AC990A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09" y="1964690"/>
            <a:ext cx="8777199" cy="4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0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10. Huawei Cloud – Blockchain </a:t>
            </a:r>
            <a:r>
              <a:rPr lang="en-US" sz="3733" dirty="0" err="1">
                <a:solidFill>
                  <a:srgbClr val="FFFFFF"/>
                </a:solidFill>
              </a:rPr>
              <a:t>Sevice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F49A49-BDCC-AA4E-98B5-9EEDEA1AEBD2}"/>
              </a:ext>
            </a:extLst>
          </p:cNvPr>
          <p:cNvSpPr/>
          <p:nvPr/>
        </p:nvSpPr>
        <p:spPr>
          <a:xfrm>
            <a:off x="659638" y="1386581"/>
            <a:ext cx="103741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https://intl.huaweicloud.com/product/bcs.html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https://www.slideshare.net/eraser/huawei-blockchain-whitepaper-toward-a-trusted-digital-world-april-2018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A78A6-8A17-A546-A759-A84509D7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47" y="2150110"/>
            <a:ext cx="8378784" cy="43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6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11. SAP Blockchain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F49A49-BDCC-AA4E-98B5-9EEDEA1AEBD2}"/>
              </a:ext>
            </a:extLst>
          </p:cNvPr>
          <p:cNvSpPr/>
          <p:nvPr/>
        </p:nvSpPr>
        <p:spPr>
          <a:xfrm>
            <a:off x="659638" y="1386581"/>
            <a:ext cx="627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https://www.sap.com/korea/products/leonardo/blockchain.html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20367-29C1-3843-BAD8-50B5ABC6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8" y="2052832"/>
            <a:ext cx="10022840" cy="41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6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12. </a:t>
            </a:r>
            <a:r>
              <a:rPr lang="en-US" sz="3733" dirty="0" err="1">
                <a:solidFill>
                  <a:srgbClr val="FFFFFF"/>
                </a:solidFill>
              </a:rPr>
              <a:t>Blocko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F49A49-BDCC-AA4E-98B5-9EEDEA1AEBD2}"/>
              </a:ext>
            </a:extLst>
          </p:cNvPr>
          <p:cNvSpPr/>
          <p:nvPr/>
        </p:nvSpPr>
        <p:spPr>
          <a:xfrm>
            <a:off x="544164" y="1223622"/>
            <a:ext cx="373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https://www.blocko.io/platform.html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E2D0A0-DA83-4943-886F-4955B2D8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08" y="1954338"/>
            <a:ext cx="8865493" cy="44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89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>
                <a:solidFill>
                  <a:srgbClr val="FFFFFF"/>
                </a:solidFill>
              </a:rPr>
              <a:t>13. </a:t>
            </a:r>
            <a:r>
              <a:rPr lang="en-US" sz="3733" dirty="0" err="1">
                <a:solidFill>
                  <a:srgbClr val="FFFFFF"/>
                </a:solidFill>
              </a:rPr>
              <a:t>Klaytn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B3A27-B908-A74F-AF99-0FBE6FB051B5}"/>
              </a:ext>
            </a:extLst>
          </p:cNvPr>
          <p:cNvSpPr/>
          <p:nvPr/>
        </p:nvSpPr>
        <p:spPr>
          <a:xfrm>
            <a:off x="544164" y="2005764"/>
            <a:ext cx="1094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GroundX</a:t>
            </a:r>
            <a:endParaRPr lang="en-US" b="0" i="0" dirty="0">
              <a:solidFill>
                <a:srgbClr val="232F3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F49A49-BDCC-AA4E-98B5-9EEDEA1AEBD2}"/>
              </a:ext>
            </a:extLst>
          </p:cNvPr>
          <p:cNvSpPr/>
          <p:nvPr/>
        </p:nvSpPr>
        <p:spPr>
          <a:xfrm>
            <a:off x="544164" y="1223622"/>
            <a:ext cx="9868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https://www.klaytn.com/</a:t>
            </a:r>
            <a:endParaRPr lang="en-US" dirty="0"/>
          </a:p>
          <a:p>
            <a:r>
              <a:rPr lang="en-US" dirty="0">
                <a:hlinkClick r:id="rId3"/>
              </a:rPr>
              <a:t>https://www.slideshare.net/ifkakao/klaytn-serviceoriented-enterprisegrade-public-blockchain-platform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CFF23B-AB13-3140-9559-2950AFBB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90" y="2649416"/>
            <a:ext cx="4428214" cy="3811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A3D34F-FB4B-614E-9656-DC9A5ECAB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32" y="2649416"/>
            <a:ext cx="521208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8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ko-KR" altLang="en-US" sz="3733" dirty="0">
                <a:solidFill>
                  <a:srgbClr val="FFFFFF"/>
                </a:solidFill>
                <a:sym typeface="Verdana"/>
              </a:rPr>
              <a:t>평가 </a:t>
            </a:r>
            <a:r>
              <a:rPr lang="en-US" altLang="ko-KR" sz="3733" dirty="0">
                <a:solidFill>
                  <a:srgbClr val="FFFFFF"/>
                </a:solidFill>
                <a:sym typeface="Verdana"/>
              </a:rPr>
              <a:t>Metrix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EFA39-67F1-4249-AD83-603980DD48A0}"/>
              </a:ext>
            </a:extLst>
          </p:cNvPr>
          <p:cNvSpPr/>
          <p:nvPr/>
        </p:nvSpPr>
        <p:spPr>
          <a:xfrm>
            <a:off x="318265" y="1384180"/>
            <a:ext cx="10943248" cy="519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사용성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기능성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안전성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비용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성능</a:t>
            </a:r>
            <a:endParaRPr lang="en-US" altLang="ko-KR" sz="28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16626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[</a:t>
            </a:r>
            <a:r>
              <a:rPr lang="ko-KR" altLang="en-US" sz="3733" dirty="0">
                <a:solidFill>
                  <a:srgbClr val="FFFFFF"/>
                </a:solidFill>
              </a:rPr>
              <a:t>참고</a:t>
            </a:r>
            <a:r>
              <a:rPr lang="en-US" altLang="ko-KR" sz="3733" dirty="0">
                <a:solidFill>
                  <a:srgbClr val="FFFFFF"/>
                </a:solidFill>
              </a:rPr>
              <a:t>]</a:t>
            </a:r>
            <a:r>
              <a:rPr lang="ko-KR" altLang="en-US" sz="3733" dirty="0">
                <a:solidFill>
                  <a:srgbClr val="FFFFFF"/>
                </a:solidFill>
              </a:rPr>
              <a:t> </a:t>
            </a:r>
            <a:r>
              <a:rPr lang="en-US" sz="3733" dirty="0">
                <a:solidFill>
                  <a:srgbClr val="FFFFFF"/>
                </a:solidFill>
              </a:rPr>
              <a:t>BaaS </a:t>
            </a:r>
            <a:r>
              <a:rPr lang="ko-KR" altLang="en-US" sz="3733" dirty="0">
                <a:solidFill>
                  <a:srgbClr val="FFFFFF"/>
                </a:solidFill>
              </a:rPr>
              <a:t>평가  </a:t>
            </a:r>
            <a:r>
              <a:rPr lang="en-US" altLang="ko-KR" sz="3733" dirty="0">
                <a:solidFill>
                  <a:srgbClr val="FFFFFF"/>
                </a:solidFill>
              </a:rPr>
              <a:t>Metrix (TBD)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EFA39-67F1-4249-AD83-603980DD48A0}"/>
              </a:ext>
            </a:extLst>
          </p:cNvPr>
          <p:cNvSpPr/>
          <p:nvPr/>
        </p:nvSpPr>
        <p:spPr>
          <a:xfrm>
            <a:off x="284398" y="1705913"/>
            <a:ext cx="10943248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지원하는 </a:t>
            </a:r>
            <a:r>
              <a:rPr lang="en-US" altLang="ko-KR" dirty="0"/>
              <a:t>Consensus Algorithm (</a:t>
            </a:r>
            <a:r>
              <a:rPr lang="ko-KR" altLang="en-US" dirty="0"/>
              <a:t>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Hyperledger, Ethereum 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속도</a:t>
            </a:r>
            <a:r>
              <a:rPr lang="en-US" altLang="ko-KR" dirty="0"/>
              <a:t> </a:t>
            </a:r>
            <a:r>
              <a:rPr lang="ko-KR" altLang="en-US" dirty="0"/>
              <a:t>및 성능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dirty="0"/>
              <a:t>TPS</a:t>
            </a:r>
            <a:r>
              <a:rPr lang="en-US" altLang="ko-KR" dirty="0"/>
              <a:t>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IDE</a:t>
            </a:r>
            <a:r>
              <a:rPr lang="ko-KR" altLang="en-US" dirty="0"/>
              <a:t> 제공 유무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Workbench, </a:t>
            </a:r>
            <a:r>
              <a:rPr lang="en-US" altLang="ko-KR" dirty="0" err="1"/>
              <a:t>Sendbox</a:t>
            </a:r>
            <a:r>
              <a:rPr lang="en-US" altLang="ko-KR" dirty="0"/>
              <a:t>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API, SDK</a:t>
            </a:r>
            <a:r>
              <a:rPr lang="ko-KR" altLang="en-US" dirty="0"/>
              <a:t> 제공 여부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비용 구조</a:t>
            </a:r>
            <a:r>
              <a:rPr lang="en-US" altLang="ko-KR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서비스 </a:t>
            </a:r>
            <a:r>
              <a:rPr lang="en-US" altLang="ko-KR" dirty="0"/>
              <a:t>Integration </a:t>
            </a:r>
            <a:r>
              <a:rPr lang="ko-KR" altLang="en-US" dirty="0"/>
              <a:t>가능 유무 </a:t>
            </a:r>
            <a:r>
              <a:rPr lang="en-US" altLang="ko-KR" dirty="0"/>
              <a:t>(</a:t>
            </a:r>
            <a:r>
              <a:rPr lang="ko-KR" altLang="en-US" dirty="0"/>
              <a:t>인증</a:t>
            </a:r>
            <a:r>
              <a:rPr lang="en-US" altLang="ko-KR" dirty="0"/>
              <a:t>,</a:t>
            </a:r>
            <a:r>
              <a:rPr lang="ko-KR" altLang="en-US" dirty="0"/>
              <a:t> 빅데이터 등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추가 제공 서비스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Contract </a:t>
            </a:r>
            <a:r>
              <a:rPr lang="ko-KR" altLang="en-US" dirty="0"/>
              <a:t>보안 점검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Use Cases (Major Clients)</a:t>
            </a:r>
          </a:p>
        </p:txBody>
      </p:sp>
    </p:spTree>
    <p:extLst>
      <p:ext uri="{BB962C8B-B14F-4D97-AF65-F5344CB8AC3E}">
        <p14:creationId xmlns:p14="http://schemas.microsoft.com/office/powerpoint/2010/main" val="2589285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[</a:t>
            </a:r>
            <a:r>
              <a:rPr lang="ko-KR" altLang="en-US" sz="3733" dirty="0">
                <a:solidFill>
                  <a:srgbClr val="FFFFFF"/>
                </a:solidFill>
              </a:rPr>
              <a:t>참고</a:t>
            </a:r>
            <a:r>
              <a:rPr lang="en-US" altLang="ko-KR" sz="3733" dirty="0">
                <a:solidFill>
                  <a:srgbClr val="FFFFFF"/>
                </a:solidFill>
              </a:rPr>
              <a:t>]</a:t>
            </a:r>
            <a:r>
              <a:rPr lang="ko-KR" altLang="en-US" sz="3733" dirty="0">
                <a:solidFill>
                  <a:srgbClr val="FFFFFF"/>
                </a:solidFill>
              </a:rPr>
              <a:t> </a:t>
            </a:r>
            <a:r>
              <a:rPr lang="en-US" altLang="ko-KR" sz="3733" dirty="0">
                <a:solidFill>
                  <a:srgbClr val="FFFFFF"/>
                </a:solidFill>
              </a:rPr>
              <a:t>BaaS</a:t>
            </a:r>
            <a:r>
              <a:rPr lang="ko-KR" altLang="en-US" sz="3733" dirty="0">
                <a:solidFill>
                  <a:srgbClr val="FFFFFF"/>
                </a:solidFill>
              </a:rPr>
              <a:t>분과 산출물 </a:t>
            </a:r>
            <a:r>
              <a:rPr lang="en-US" altLang="ko-KR" sz="3733" dirty="0">
                <a:solidFill>
                  <a:srgbClr val="FFFFFF"/>
                </a:solidFill>
              </a:rPr>
              <a:t>(TBD)</a:t>
            </a:r>
            <a:r>
              <a:rPr lang="ko-KR" altLang="en-US" sz="3733" dirty="0">
                <a:solidFill>
                  <a:srgbClr val="FFFFFF"/>
                </a:solidFill>
              </a:rPr>
              <a:t> 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EF094F-6BC2-9A43-9A63-D299CF0EF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86480"/>
              </p:ext>
            </p:extLst>
          </p:nvPr>
        </p:nvGraphicFramePr>
        <p:xfrm>
          <a:off x="882315" y="2048257"/>
          <a:ext cx="4395537" cy="3157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95537">
                  <a:extLst>
                    <a:ext uri="{9D8B030D-6E8A-4147-A177-3AD203B41FA5}">
                      <a16:colId xmlns:a16="http://schemas.microsoft.com/office/drawing/2014/main" val="3193792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u="none" strike="noStrike">
                          <a:effectLst/>
                        </a:rPr>
                        <a:t>산출물</a:t>
                      </a:r>
                      <a:endParaRPr lang="ko-KR" alt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8841212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u="none" strike="noStrike">
                          <a:effectLst/>
                        </a:rPr>
                        <a:t>플랫폼별 기능 비교 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4692684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BMT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6837203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800" u="none" strike="noStrike">
                          <a:effectLst/>
                        </a:rPr>
                        <a:t>메뉴얼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289041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Raw </a:t>
                      </a:r>
                      <a:r>
                        <a:rPr lang="ko-KR" altLang="en-US" sz="1800" u="none" strike="noStrike">
                          <a:effectLst/>
                        </a:rPr>
                        <a:t>설치대비 효과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3274520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BaaS </a:t>
                      </a:r>
                      <a:r>
                        <a:rPr lang="ko-KR" altLang="en-US" sz="1800" u="none" strike="noStrike" dirty="0">
                          <a:effectLst/>
                        </a:rPr>
                        <a:t>미래 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5531750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Private BaaS</a:t>
                      </a:r>
                      <a:r>
                        <a:rPr lang="ko-KR" altLang="en-US" sz="1800" u="none" strike="noStrike" dirty="0">
                          <a:effectLst/>
                        </a:rPr>
                        <a:t>와 </a:t>
                      </a:r>
                      <a:r>
                        <a:rPr lang="en-US" sz="1800" u="none" strike="noStrike" dirty="0">
                          <a:effectLst/>
                        </a:rPr>
                        <a:t>Public BaaS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467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12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9;p44">
            <a:extLst>
              <a:ext uri="{FF2B5EF4-FFF2-40B4-BE49-F238E27FC236}">
                <a16:creationId xmlns:a16="http://schemas.microsoft.com/office/drawing/2014/main" id="{0731CCE5-4238-EF42-BFCB-2FFFBF2472B1}"/>
              </a:ext>
            </a:extLst>
          </p:cNvPr>
          <p:cNvSpPr/>
          <p:nvPr/>
        </p:nvSpPr>
        <p:spPr>
          <a:xfrm>
            <a:off x="131909" y="31322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altLang="ko-KR" sz="3733" dirty="0">
                <a:solidFill>
                  <a:srgbClr val="FFFFFF"/>
                </a:solidFill>
                <a:sym typeface="Verdana"/>
              </a:rPr>
              <a:t>BaaS</a:t>
            </a:r>
            <a:r>
              <a:rPr lang="ko-KR" altLang="en-US" sz="3733" dirty="0">
                <a:solidFill>
                  <a:srgbClr val="FFFFFF"/>
                </a:solidFill>
                <a:sym typeface="Verdana"/>
              </a:rPr>
              <a:t> 분과 </a:t>
            </a:r>
            <a:r>
              <a:rPr lang="en-US" altLang="ko-KR" sz="3733" dirty="0">
                <a:solidFill>
                  <a:srgbClr val="FFFFFF"/>
                </a:solidFill>
                <a:sym typeface="Verdana"/>
              </a:rPr>
              <a:t>1</a:t>
            </a:r>
            <a:r>
              <a:rPr lang="ko-KR" altLang="en-US" sz="3733" dirty="0">
                <a:solidFill>
                  <a:srgbClr val="FFFFFF"/>
                </a:solidFill>
                <a:sym typeface="Verdana"/>
              </a:rPr>
              <a:t>차 모임 </a:t>
            </a:r>
            <a:r>
              <a:rPr lang="en-US" altLang="ko-KR" sz="3733" dirty="0">
                <a:solidFill>
                  <a:srgbClr val="FFFFFF"/>
                </a:solidFill>
                <a:sym typeface="Verdana"/>
              </a:rPr>
              <a:t>(1/21)</a:t>
            </a:r>
            <a:r>
              <a:rPr lang="ko-KR" altLang="en-US" sz="3733" dirty="0">
                <a:solidFill>
                  <a:srgbClr val="FFFFFF"/>
                </a:solidFill>
                <a:sym typeface="Verdana"/>
              </a:rPr>
              <a:t> 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DA29F-75A0-9E41-A06A-DAFE90138603}"/>
              </a:ext>
            </a:extLst>
          </p:cNvPr>
          <p:cNvSpPr txBox="1"/>
          <p:nvPr/>
        </p:nvSpPr>
        <p:spPr>
          <a:xfrm>
            <a:off x="371868" y="1325880"/>
            <a:ext cx="10772382" cy="4600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ko-KR" altLang="en-US" sz="3600" b="1" dirty="0"/>
              <a:t>시간</a:t>
            </a:r>
            <a:r>
              <a:rPr kumimoji="1" lang="en-US" altLang="ko-KR" sz="3600" b="1" dirty="0"/>
              <a:t>&amp;</a:t>
            </a:r>
            <a:r>
              <a:rPr kumimoji="1" lang="ko-KR" altLang="en-US" sz="3600" b="1" dirty="0"/>
              <a:t>장소 </a:t>
            </a:r>
            <a:r>
              <a:rPr kumimoji="1" lang="en-US" altLang="ko-KR" sz="3600" b="1" dirty="0"/>
              <a:t>:</a:t>
            </a:r>
            <a:r>
              <a:rPr kumimoji="1" lang="ko-KR" altLang="en-US" sz="3600" b="1" dirty="0"/>
              <a:t> </a:t>
            </a:r>
            <a:r>
              <a:rPr kumimoji="1" lang="en-US" altLang="ko-KR" sz="3600" b="1" dirty="0"/>
              <a:t>GS</a:t>
            </a:r>
            <a:r>
              <a:rPr kumimoji="1" lang="ko-KR" altLang="en-US" sz="3600" b="1" dirty="0"/>
              <a:t>타워 </a:t>
            </a:r>
            <a:r>
              <a:rPr kumimoji="1" lang="en-US" altLang="ko-KR" sz="3600" b="1" dirty="0"/>
              <a:t>12</a:t>
            </a:r>
            <a:r>
              <a:rPr kumimoji="1" lang="ko-KR" altLang="en-US" sz="3600" b="1" dirty="0"/>
              <a:t>층</a:t>
            </a:r>
            <a:r>
              <a:rPr kumimoji="1" lang="en-US" altLang="ko-KR" sz="3600" b="1" dirty="0"/>
              <a:t>/18</a:t>
            </a:r>
            <a:r>
              <a:rPr kumimoji="1" lang="ko-KR" altLang="en-US" sz="3600" b="1" dirty="0"/>
              <a:t>시 </a:t>
            </a:r>
            <a:r>
              <a:rPr kumimoji="1" lang="en-US" altLang="ko-KR" sz="3600" b="1" dirty="0"/>
              <a:t>30</a:t>
            </a:r>
            <a:r>
              <a:rPr kumimoji="1" lang="ko-KR" altLang="en-US" sz="3600" b="1" dirty="0"/>
              <a:t>분</a:t>
            </a:r>
            <a:endParaRPr kumimoji="1" lang="en-US" altLang="ko-KR" sz="3600" b="1" dirty="0"/>
          </a:p>
          <a:p>
            <a:pPr>
              <a:lnSpc>
                <a:spcPct val="140000"/>
              </a:lnSpc>
            </a:pPr>
            <a:r>
              <a:rPr kumimoji="1" lang="en-US" altLang="ko-KR" sz="3600" b="1" dirty="0"/>
              <a:t>Summary : BaaS</a:t>
            </a:r>
            <a:r>
              <a:rPr kumimoji="1" lang="ko-KR" altLang="en-US" sz="3600" b="1" dirty="0"/>
              <a:t> 리서치 목록 논의 및 업무 분장 </a:t>
            </a:r>
            <a:endParaRPr kumimoji="1" lang="en-US" altLang="ko-KR" sz="3600" b="1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Azure –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강재욱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박혜영</a:t>
            </a:r>
            <a:endParaRPr kumimoji="1" lang="en-US" altLang="ko-KR" sz="2800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AWS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–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여현승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이정은</a:t>
            </a:r>
            <a:endParaRPr kumimoji="1" lang="en-US" altLang="ko-KR" sz="2800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/>
              <a:t>IBM – </a:t>
            </a:r>
            <a:r>
              <a:rPr kumimoji="1" lang="ko-KR" altLang="en-US" sz="2800" dirty="0" err="1"/>
              <a:t>도상집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이재석</a:t>
            </a:r>
            <a:endParaRPr kumimoji="1" lang="en-US" altLang="ko-KR" sz="2800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 err="1"/>
              <a:t>Luniverse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–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정훈주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홍범선</a:t>
            </a:r>
            <a:endParaRPr kumimoji="1" lang="en-US" altLang="ko-KR" sz="2800" dirty="0"/>
          </a:p>
          <a:p>
            <a:pPr marL="914400" lvl="1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 err="1"/>
              <a:t>Kaleido</a:t>
            </a:r>
            <a:r>
              <a:rPr kumimoji="1" lang="en-US" altLang="ko-KR" sz="2800" dirty="0"/>
              <a:t> – </a:t>
            </a:r>
            <a:r>
              <a:rPr kumimoji="1" lang="ko-KR" altLang="en-US" sz="2800" dirty="0"/>
              <a:t>오혁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박천구</a:t>
            </a:r>
            <a:endParaRPr kumimoji="1" lang="en-US" altLang="ko-KR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26270-E8D7-324C-953E-8242643D1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0785"/>
          <a:stretch/>
        </p:blipFill>
        <p:spPr>
          <a:xfrm>
            <a:off x="7448085" y="3120390"/>
            <a:ext cx="3696165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3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139B4-116F-624B-A994-087FB7F401D0}"/>
              </a:ext>
            </a:extLst>
          </p:cNvPr>
          <p:cNvSpPr txBox="1"/>
          <p:nvPr/>
        </p:nvSpPr>
        <p:spPr>
          <a:xfrm>
            <a:off x="1046238" y="1498600"/>
            <a:ext cx="9482061" cy="431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AutoNum type="arabicPeriod"/>
            </a:pPr>
            <a:r>
              <a:rPr kumimoji="1" lang="en-US" altLang="ko-KR" sz="4000" dirty="0"/>
              <a:t>Azure –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강재욱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박혜영</a:t>
            </a:r>
            <a:endParaRPr kumimoji="1" lang="en-US" altLang="ko-KR" sz="4000" dirty="0"/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kumimoji="1" lang="en-US" altLang="ko-KR" sz="4000" dirty="0"/>
              <a:t>AWS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–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여현승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이정은</a:t>
            </a:r>
            <a:endParaRPr kumimoji="1" lang="en-US" altLang="ko-KR" sz="4000" dirty="0"/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kumimoji="1" lang="en-US" altLang="ko-KR" sz="4000" dirty="0"/>
              <a:t>IBM – </a:t>
            </a:r>
            <a:r>
              <a:rPr kumimoji="1" lang="ko-KR" altLang="en-US" sz="4000" dirty="0" err="1"/>
              <a:t>도상집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이재석</a:t>
            </a:r>
            <a:endParaRPr kumimoji="1" lang="en-US" altLang="ko-KR" sz="4000" dirty="0"/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kumimoji="1" lang="en-US" altLang="ko-KR" sz="4000" dirty="0" err="1"/>
              <a:t>Luniverse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–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정훈주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홍범선</a:t>
            </a:r>
            <a:endParaRPr kumimoji="1" lang="en-US" altLang="ko-KR" sz="4000" dirty="0"/>
          </a:p>
          <a:p>
            <a:pPr marL="342900" indent="-342900">
              <a:lnSpc>
                <a:spcPct val="140000"/>
              </a:lnSpc>
              <a:buAutoNum type="arabicPeriod"/>
            </a:pPr>
            <a:r>
              <a:rPr kumimoji="1" lang="en-US" altLang="ko-KR" sz="4000" dirty="0" err="1"/>
              <a:t>Kaleido</a:t>
            </a:r>
            <a:r>
              <a:rPr kumimoji="1" lang="en-US" altLang="ko-KR" sz="4000" dirty="0"/>
              <a:t> – </a:t>
            </a:r>
            <a:r>
              <a:rPr kumimoji="1" lang="ko-KR" altLang="en-US" sz="4000" dirty="0"/>
              <a:t>오혁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박천구</a:t>
            </a:r>
            <a:endParaRPr kumimoji="1" lang="en-US" altLang="ko-KR" sz="4000" dirty="0"/>
          </a:p>
        </p:txBody>
      </p:sp>
      <p:sp>
        <p:nvSpPr>
          <p:cNvPr id="3" name="Google Shape;339;p44">
            <a:extLst>
              <a:ext uri="{FF2B5EF4-FFF2-40B4-BE49-F238E27FC236}">
                <a16:creationId xmlns:a16="http://schemas.microsoft.com/office/drawing/2014/main" id="{0731CCE5-4238-EF42-BFCB-2FFFBF2472B1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ko-KR" altLang="en-US" sz="3733" dirty="0">
                <a:solidFill>
                  <a:srgbClr val="FFFFFF"/>
                </a:solidFill>
                <a:sym typeface="Verdana"/>
              </a:rPr>
              <a:t>업무 분장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6351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  <a:sym typeface="Verdana"/>
              </a:rPr>
              <a:t>What is BaaS?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060DB-3CBF-124F-BFC1-28FC873E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9" y="1107361"/>
            <a:ext cx="11621167" cy="55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  <a:sym typeface="Verdana"/>
              </a:rPr>
              <a:t>1. Azure Blockchain template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58366C-BA1C-CA46-93F8-48BA5A52BCDE}"/>
              </a:ext>
            </a:extLst>
          </p:cNvPr>
          <p:cNvSpPr/>
          <p:nvPr/>
        </p:nvSpPr>
        <p:spPr>
          <a:xfrm>
            <a:off x="481258" y="5538618"/>
            <a:ext cx="8518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hlinkClick r:id="rId2"/>
              </a:rPr>
              <a:t>Azure Blockchain Development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hlinkClick r:id="rId2"/>
              </a:rPr>
              <a:t>kit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extends the capabilities of the Azure blockchain developer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templates and Azure Blockchain Workbench, which incorporates Azure services for key management, off-chain identity and data, monitoring, and messaging APIs into a reference architecture that can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 used to rapidly build blockchain-based applications.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65FF3-CE3A-5E42-8CAF-981F755E8B65}"/>
              </a:ext>
            </a:extLst>
          </p:cNvPr>
          <p:cNvSpPr/>
          <p:nvPr/>
        </p:nvSpPr>
        <p:spPr>
          <a:xfrm>
            <a:off x="272714" y="1194071"/>
            <a:ext cx="8325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https://azure.microsoft.com/en-in/resources/templates/blockchain/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30844-F4A5-534A-8B2C-816E4CF25061}"/>
              </a:ext>
            </a:extLst>
          </p:cNvPr>
          <p:cNvSpPr/>
          <p:nvPr/>
        </p:nvSpPr>
        <p:spPr>
          <a:xfrm>
            <a:off x="481258" y="4542167"/>
            <a:ext cx="9448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74747"/>
                </a:solidFill>
                <a:effectLst/>
                <a:latin typeface="Open Sans"/>
              </a:rPr>
              <a:t>they have offered a super easy platform ‘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/>
                <a:hlinkClick r:id="rId4"/>
              </a:rPr>
              <a:t>Azure Blockchain Workbench</a:t>
            </a:r>
            <a:r>
              <a:rPr lang="en-US" b="0" i="0" dirty="0">
                <a:solidFill>
                  <a:srgbClr val="474747"/>
                </a:solidFill>
                <a:effectLst/>
                <a:latin typeface="Open Sans"/>
              </a:rPr>
              <a:t>’ to deploy blockchain and develop Smart Contact, plus they offer snapshot of blockchain data into SQL database to allow data query or BI analysis.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DDA393-CBB0-B245-A7CE-3CC63EEED236}"/>
              </a:ext>
            </a:extLst>
          </p:cNvPr>
          <p:cNvSpPr/>
          <p:nvPr/>
        </p:nvSpPr>
        <p:spPr>
          <a:xfrm>
            <a:off x="544164" y="1654449"/>
            <a:ext cx="109432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Azure Blockchain Workbench (IDE)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Azure Blockchain Development kit </a:t>
            </a:r>
            <a:endParaRPr lang="en-US" b="0" i="0" dirty="0">
              <a:solidFill>
                <a:srgbClr val="232F3E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Hyperledger </a:t>
            </a: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Fabric and Ethereum (pow, </a:t>
            </a:r>
            <a:r>
              <a:rPr lang="en-US" b="0" i="0" dirty="0" err="1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poa</a:t>
            </a: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), Quorum, Chain, Corda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Cases: Xbox, 3M, </a:t>
            </a:r>
            <a:r>
              <a:rPr lang="en-US" dirty="0" err="1">
                <a:solidFill>
                  <a:srgbClr val="232F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Insurwave</a:t>
            </a:r>
            <a:r>
              <a:rPr lang="en-US" dirty="0">
                <a:solidFill>
                  <a:srgbClr val="232F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32F3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Wallmart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CB6117-CB48-0F42-BA7D-76D1F3F82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189" y="1235696"/>
            <a:ext cx="5080000" cy="31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6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2. IBM  Blockchain Platform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4294D-6BFD-C742-BC43-E191F1815276}"/>
              </a:ext>
            </a:extLst>
          </p:cNvPr>
          <p:cNvSpPr/>
          <p:nvPr/>
        </p:nvSpPr>
        <p:spPr>
          <a:xfrm>
            <a:off x="143339" y="1922478"/>
            <a:ext cx="10943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32F3E"/>
              </a:solidFill>
              <a:latin typeface="AmazonEmberLight" panose="020B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AmazonEmberLight" panose="020B0603020204020204" pitchFamily="34" charset="0"/>
              </a:rPr>
              <a:t>Hyperledger </a:t>
            </a:r>
            <a:r>
              <a:rPr lang="en-US" b="0" i="0" dirty="0">
                <a:solidFill>
                  <a:srgbClr val="232F3E"/>
                </a:solidFill>
                <a:effectLst/>
                <a:latin typeface="AmazonEmberLight" panose="020B0603020204020204" pitchFamily="34" charset="0"/>
              </a:rPr>
              <a:t>Fabric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AmazonEmberLight" panose="020B0603020204020204" pitchFamily="34" charset="0"/>
              </a:rPr>
              <a:t>Hyperledger Composer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051B3-4274-7F45-8A78-25C2961F469E}"/>
              </a:ext>
            </a:extLst>
          </p:cNvPr>
          <p:cNvSpPr/>
          <p:nvPr/>
        </p:nvSpPr>
        <p:spPr>
          <a:xfrm>
            <a:off x="273504" y="1571690"/>
            <a:ext cx="9772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https://ibm-blockchain.github.io/develop/installing/installing-index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0F29A-629F-B141-913E-31038BFC634C}"/>
              </a:ext>
            </a:extLst>
          </p:cNvPr>
          <p:cNvSpPr/>
          <p:nvPr/>
        </p:nvSpPr>
        <p:spPr>
          <a:xfrm>
            <a:off x="273504" y="1244924"/>
            <a:ext cx="1058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https://console.bluemix.net/docs/services/blockchain/index.html#ibm-blockchain-platform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0AD0E5-6561-2540-87C2-205C8037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747" y="2181758"/>
            <a:ext cx="5853698" cy="417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0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3. AWS Managed Blockchain 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03459-37A7-494A-BC44-C17D588EAFA5}"/>
              </a:ext>
            </a:extLst>
          </p:cNvPr>
          <p:cNvSpPr/>
          <p:nvPr/>
        </p:nvSpPr>
        <p:spPr>
          <a:xfrm>
            <a:off x="414563" y="5709441"/>
            <a:ext cx="4946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https://aws.amazon.com/ko/managed-blockchain/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4294D-6BFD-C742-BC43-E191F1815276}"/>
              </a:ext>
            </a:extLst>
          </p:cNvPr>
          <p:cNvSpPr/>
          <p:nvPr/>
        </p:nvSpPr>
        <p:spPr>
          <a:xfrm>
            <a:off x="284398" y="1705913"/>
            <a:ext cx="109432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AmazonEmberLight" panose="020B0603020204020204" pitchFamily="34" charset="0"/>
              </a:rPr>
              <a:t>Hyperledger </a:t>
            </a:r>
            <a:r>
              <a:rPr lang="en-US" b="0" i="0" dirty="0">
                <a:solidFill>
                  <a:srgbClr val="232F3E"/>
                </a:solidFill>
                <a:effectLst/>
                <a:latin typeface="AmazonEmberLight" panose="020B0603020204020204" pitchFamily="34" charset="0"/>
              </a:rPr>
              <a:t>Fabric and Ethereum (TBD)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2F3E"/>
                </a:solidFill>
                <a:latin typeface="AmazonEmberLight" panose="020B0603020204020204" pitchFamily="34" charset="0"/>
              </a:rPr>
              <a:t>Use Cases: T mobile, </a:t>
            </a:r>
            <a:r>
              <a:rPr lang="en-US" dirty="0" err="1">
                <a:solidFill>
                  <a:srgbClr val="232F3E"/>
                </a:solidFill>
                <a:latin typeface="AmazonEmberLight" panose="020B0603020204020204" pitchFamily="34" charset="0"/>
              </a:rPr>
              <a:t>Guidwire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8CDA5-0CF6-244F-86CB-CDB3B278B67A}"/>
              </a:ext>
            </a:extLst>
          </p:cNvPr>
          <p:cNvSpPr/>
          <p:nvPr/>
        </p:nvSpPr>
        <p:spPr>
          <a:xfrm>
            <a:off x="302268" y="1214197"/>
            <a:ext cx="10943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https://docs.aws.amazon.com/managed-blockchain/latest/managementguide/network-components.html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0DEBE-5A7D-6041-9656-4AA61F3BD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882" y="1565847"/>
            <a:ext cx="4604913" cy="52059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69204D-09CA-1B49-854C-7A982CF6312B}"/>
              </a:ext>
            </a:extLst>
          </p:cNvPr>
          <p:cNvSpPr/>
          <p:nvPr/>
        </p:nvSpPr>
        <p:spPr>
          <a:xfrm>
            <a:off x="414563" y="6086183"/>
            <a:ext cx="497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http://goodjoon.tistory.com/269?category=632199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7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4. </a:t>
            </a:r>
            <a:r>
              <a:rPr lang="en-US" sz="3733" dirty="0" err="1">
                <a:solidFill>
                  <a:srgbClr val="FFFFFF"/>
                </a:solidFill>
              </a:rPr>
              <a:t>Kaleido</a:t>
            </a:r>
            <a:r>
              <a:rPr lang="en-US" sz="3733" dirty="0">
                <a:solidFill>
                  <a:srgbClr val="FFFFFF"/>
                </a:solidFill>
              </a:rPr>
              <a:t> Enterprise </a:t>
            </a:r>
            <a:r>
              <a:rPr lang="en-US" sz="3733" dirty="0" err="1">
                <a:solidFill>
                  <a:srgbClr val="FFFFFF"/>
                </a:solidFill>
              </a:rPr>
              <a:t>Blockchin</a:t>
            </a:r>
            <a:r>
              <a:rPr lang="en-US" sz="3733" dirty="0">
                <a:solidFill>
                  <a:srgbClr val="FFFFFF"/>
                </a:solidFill>
              </a:rPr>
              <a:t> SaaS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F79CB-2F06-5049-B011-A316F9AC6549}"/>
              </a:ext>
            </a:extLst>
          </p:cNvPr>
          <p:cNvSpPr/>
          <p:nvPr/>
        </p:nvSpPr>
        <p:spPr>
          <a:xfrm>
            <a:off x="465221" y="434855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advanced SaaS platform with all the essential building blocks to build and optimize complete blockchain business solutions including 3rd party technology available via 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Kaleido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Marketplace. Scale elastically with hardened runtime, security, network isolation and dedicated storage. Integrate directly with other AWS services via account linking.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5C3A8-66FE-DF4E-A080-6EFFED43719E}"/>
              </a:ext>
            </a:extLst>
          </p:cNvPr>
          <p:cNvSpPr/>
          <p:nvPr/>
        </p:nvSpPr>
        <p:spPr>
          <a:xfrm>
            <a:off x="465221" y="1276308"/>
            <a:ext cx="190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https://kaleido.io/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11F76-5FF1-7349-97F5-52D2F982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21" y="968257"/>
            <a:ext cx="7065879" cy="43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0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5. </a:t>
            </a:r>
            <a:r>
              <a:rPr lang="en-US" sz="3733" dirty="0" err="1">
                <a:solidFill>
                  <a:srgbClr val="FFFFFF"/>
                </a:solidFill>
              </a:rPr>
              <a:t>Luniverse</a:t>
            </a:r>
            <a:r>
              <a:rPr lang="en-US" sz="3733" dirty="0">
                <a:solidFill>
                  <a:srgbClr val="FFFFFF"/>
                </a:solidFill>
              </a:rPr>
              <a:t> Blockchain Service Platform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3A485-09D4-E348-B8A0-729CC708D9D3}"/>
              </a:ext>
            </a:extLst>
          </p:cNvPr>
          <p:cNvSpPr/>
          <p:nvPr/>
        </p:nvSpPr>
        <p:spPr>
          <a:xfrm>
            <a:off x="311272" y="1223029"/>
            <a:ext cx="26179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https://www.luniverse.io/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2FAE07-5279-8349-ADA7-B1CF4CB1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252" y="1581492"/>
            <a:ext cx="8285748" cy="51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4">
            <a:extLst>
              <a:ext uri="{FF2B5EF4-FFF2-40B4-BE49-F238E27FC236}">
                <a16:creationId xmlns:a16="http://schemas.microsoft.com/office/drawing/2014/main" id="{D2F9E8C2-3042-D04F-ADFC-927BF102DB9D}"/>
              </a:ext>
            </a:extLst>
          </p:cNvPr>
          <p:cNvSpPr/>
          <p:nvPr/>
        </p:nvSpPr>
        <p:spPr>
          <a:xfrm>
            <a:off x="143339" y="164637"/>
            <a:ext cx="95020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SzPts val="1100"/>
            </a:pPr>
            <a:r>
              <a:rPr lang="en-US" sz="3733" dirty="0">
                <a:solidFill>
                  <a:srgbClr val="FFFFFF"/>
                </a:solidFill>
              </a:rPr>
              <a:t>6. Cisco Blockchain Platform </a:t>
            </a:r>
            <a:endParaRPr sz="3733" dirty="0">
              <a:solidFill>
                <a:srgbClr val="FFFFFF"/>
              </a:solidFill>
              <a:sym typeface="Verdan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DB978-2625-2F4E-9698-44C89A2CA4D2}"/>
              </a:ext>
            </a:extLst>
          </p:cNvPr>
          <p:cNvSpPr/>
          <p:nvPr/>
        </p:nvSpPr>
        <p:spPr>
          <a:xfrm>
            <a:off x="625641" y="1144169"/>
            <a:ext cx="39830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https://developer.cisco.com/blockchain/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1BF8F6-04F8-784B-8767-7D278D3C2556}"/>
              </a:ext>
            </a:extLst>
          </p:cNvPr>
          <p:cNvSpPr/>
          <p:nvPr/>
        </p:nvSpPr>
        <p:spPr>
          <a:xfrm>
            <a:off x="143339" y="5142579"/>
            <a:ext cx="90196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Cisco Blockchain Platform provides an </a:t>
            </a:r>
            <a:r>
              <a:rPr lang="en-US" b="0" i="0" u="none" strike="noStrike" dirty="0">
                <a:effectLst/>
                <a:latin typeface="Calibri" panose="020F0502020204030204" pitchFamily="34" charset="0"/>
              </a:rPr>
              <a:t>end-to-end development environment on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AWS and the tools needed to build enterprise-class blockchain solutions. This Quick Start provides a fast and easy way to deploy Cisco's Blockchain network.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C8B82-5D7A-984F-AF18-F8CEA5A5DAFA}"/>
              </a:ext>
            </a:extLst>
          </p:cNvPr>
          <p:cNvSpPr/>
          <p:nvPr/>
        </p:nvSpPr>
        <p:spPr>
          <a:xfrm>
            <a:off x="834190" y="34908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2CCD3-11B1-064C-AE6D-851928ADB3F7}"/>
              </a:ext>
            </a:extLst>
          </p:cNvPr>
          <p:cNvSpPr/>
          <p:nvPr/>
        </p:nvSpPr>
        <p:spPr>
          <a:xfrm>
            <a:off x="143339" y="6123210"/>
            <a:ext cx="10507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hlinkClick r:id="rId3"/>
              </a:rPr>
              <a:t>This quick start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deploys Cisco Blockchain Platform on the Amazon Web Services (AWS) Cloud in about an hour.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B3A27-B908-A74F-AF99-0FBE6FB051B5}"/>
              </a:ext>
            </a:extLst>
          </p:cNvPr>
          <p:cNvSpPr/>
          <p:nvPr/>
        </p:nvSpPr>
        <p:spPr>
          <a:xfrm>
            <a:off x="544164" y="1654449"/>
            <a:ext cx="10943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32F3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 Blockchain Sandbox (IDE)</a:t>
            </a:r>
          </a:p>
        </p:txBody>
      </p:sp>
    </p:spTree>
    <p:extLst>
      <p:ext uri="{BB962C8B-B14F-4D97-AF65-F5344CB8AC3E}">
        <p14:creationId xmlns:p14="http://schemas.microsoft.com/office/powerpoint/2010/main" val="1366223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720</Words>
  <Application>Microsoft Macintosh PowerPoint</Application>
  <PresentationFormat>Widescreen</PresentationFormat>
  <Paragraphs>110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Malgun Gothic</vt:lpstr>
      <vt:lpstr>Malgun Gothic</vt:lpstr>
      <vt:lpstr>Open Sans</vt:lpstr>
      <vt:lpstr>AmazonEmber</vt:lpstr>
      <vt:lpstr>AmazonEmberLight</vt:lpstr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2019-01-17T15:47:19Z</dcterms:created>
  <dcterms:modified xsi:type="dcterms:W3CDTF">2019-01-28T12:19:17Z</dcterms:modified>
</cp:coreProperties>
</file>